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92" r:id="rId6"/>
    <p:sldId id="257" r:id="rId7"/>
    <p:sldId id="259" r:id="rId8"/>
    <p:sldId id="263" r:id="rId9"/>
    <p:sldId id="295" r:id="rId10"/>
    <p:sldId id="299" r:id="rId11"/>
    <p:sldId id="260" r:id="rId12"/>
    <p:sldId id="261" r:id="rId13"/>
    <p:sldId id="262" r:id="rId14"/>
    <p:sldId id="281" r:id="rId15"/>
    <p:sldId id="282" r:id="rId16"/>
    <p:sldId id="268" r:id="rId17"/>
    <p:sldId id="269" r:id="rId18"/>
    <p:sldId id="272" r:id="rId19"/>
    <p:sldId id="270" r:id="rId20"/>
    <p:sldId id="264" r:id="rId21"/>
    <p:sldId id="273" r:id="rId22"/>
    <p:sldId id="276" r:id="rId23"/>
    <p:sldId id="274" r:id="rId24"/>
    <p:sldId id="301" r:id="rId25"/>
    <p:sldId id="278" r:id="rId26"/>
    <p:sldId id="277" r:id="rId27"/>
    <p:sldId id="280" r:id="rId28"/>
    <p:sldId id="302" r:id="rId29"/>
    <p:sldId id="284" r:id="rId30"/>
    <p:sldId id="296" r:id="rId31"/>
    <p:sldId id="285" r:id="rId32"/>
    <p:sldId id="294" r:id="rId33"/>
    <p:sldId id="290" r:id="rId34"/>
    <p:sldId id="286" r:id="rId35"/>
    <p:sldId id="287" r:id="rId36"/>
    <p:sldId id="298" r:id="rId37"/>
    <p:sldId id="289" r:id="rId38"/>
    <p:sldId id="297" r:id="rId39"/>
    <p:sldId id="275"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p:scale>
          <a:sx n="100" d="100"/>
          <a:sy n="100" d="100"/>
        </p:scale>
        <p:origin x="174" y="126"/>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25/05/2015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25/05/2015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from his Holistic </a:t>
            </a:r>
            <a:r>
              <a:rPr lang="en-AU" dirty="0" smtClean="0"/>
              <a:t>Testing talk </a:t>
            </a:r>
            <a:r>
              <a:rPr lang="en-AU" dirty="0" smtClean="0"/>
              <a:t>at NDC 2013</a:t>
            </a:r>
            <a:r>
              <a:rPr lang="en-AU" dirty="0" smtClean="0"/>
              <a:t>.</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a:t>
            </a:r>
            <a:r>
              <a:rPr lang="en-GB" dirty="0" smtClean="0"/>
              <a:t>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 – add screenshot?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 - </a:t>
            </a:r>
            <a:r>
              <a:rPr lang="en-AU" dirty="0" err="1" smtClean="0"/>
              <a:t>todo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409159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a:t>
            </a:r>
            <a:r>
              <a:rPr lang="en-GB" b="0" dirty="0" smtClean="0">
                <a:solidFill>
                  <a:schemeClr val="bg1"/>
                </a:solidFill>
              </a:rPr>
              <a:t>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https://www.flickr.com/photos/davidvillarreal/8732245026/</a:t>
            </a:r>
          </a:p>
          <a:p>
            <a:endParaRPr lang="en-GB" dirty="0" smtClean="0"/>
          </a:p>
          <a:p>
            <a:r>
              <a:rPr lang="en-GB" dirty="0" smtClean="0"/>
              <a:t>Speed </a:t>
            </a:r>
            <a:r>
              <a:rPr lang="en-GB" dirty="0" smtClean="0"/>
              <a:t>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a:t>
            </a:r>
            <a:r>
              <a:rPr lang="en-GB" baseline="0" dirty="0" smtClean="0"/>
              <a:t>okay</a:t>
            </a:r>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dirty="0" smtClean="0"/>
          </a:p>
          <a:p>
            <a:r>
              <a:rPr lang="en-AU" dirty="0" smtClean="0"/>
              <a:t>Who </a:t>
            </a:r>
            <a:r>
              <a:rPr lang="en-AU" dirty="0" smtClean="0"/>
              <a:t>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a:t>
            </a:r>
            <a:r>
              <a:rPr lang="en-AU" sz="1400" b="0" i="0" kern="1200" dirty="0" smtClean="0">
                <a:solidFill>
                  <a:schemeClr val="tx1"/>
                </a:solidFill>
                <a:effectLst/>
                <a:latin typeface="+mn-lt"/>
                <a:ea typeface="+mn-ea"/>
                <a:cs typeface="+mn-cs"/>
              </a:rPr>
              <a:t>Rob</a:t>
            </a:r>
            <a:r>
              <a:rPr lang="en-AU" sz="1400" b="0" i="0" kern="1200" dirty="0" smtClean="0">
                <a:solidFill>
                  <a:schemeClr val="tx1"/>
                </a:solidFill>
                <a:effectLst/>
                <a:latin typeface="+mn-lt"/>
                <a:ea typeface="+mn-ea"/>
                <a:cs typeface="+mn-cs"/>
              </a:rPr>
              <a:t>)</a:t>
            </a: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smtClean="0">
                <a:solidFill>
                  <a:schemeClr val="tx1"/>
                </a:solidFill>
                <a:effectLst/>
                <a:latin typeface="+mn-lt"/>
                <a:ea typeface="+mn-ea"/>
                <a:cs typeface="+mn-cs"/>
              </a:rPr>
              <a:t>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a:t>
            </a:r>
            <a:r>
              <a:rPr lang="en-AU" sz="1400" b="0" i="0" kern="1200" dirty="0" smtClean="0">
                <a:solidFill>
                  <a:schemeClr val="tx1"/>
                </a:solidFill>
                <a:effectLst/>
                <a:latin typeface="+mn-lt"/>
                <a:ea typeface="+mn-ea"/>
                <a:cs typeface="+mn-cs"/>
              </a:rPr>
              <a:t>breath of fresh air when throwing away the testing pyramid (and all the conflicting definitions of unit, integration, etc. tests) in favour of a pyramid that has a small number of “slow as hell tests”, a slightly larger number of “slow” tests and a lot of “fast” tests</a:t>
            </a:r>
            <a:r>
              <a:rPr lang="en-AU" sz="1400" b="0" i="0" kern="1200" dirty="0" smtClean="0">
                <a:solidFill>
                  <a:schemeClr val="tx1"/>
                </a:solidFill>
                <a:effectLst/>
                <a:latin typeface="+mn-lt"/>
                <a:ea typeface="+mn-ea"/>
                <a:cs typeface="+mn-cs"/>
              </a:rPr>
              <a:t>.</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BURN IT TO</a:t>
            </a:r>
            <a:r>
              <a:rPr lang="en-AU" baseline="0" dirty="0" smtClean="0"/>
              <a:t> THE GROUND!!</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25/05/2015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25/05/2015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25/05/2015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25/05/2015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25/05/2015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25/05/2015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25/05/2015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25/05/2015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25/05/2015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25/05/2015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25/05/2015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12</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14</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Usual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21</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a:t>
            </a:r>
            <a:r>
              <a:rPr lang="en-GB" dirty="0" smtClean="0"/>
              <a:t>fast, but </a:t>
            </a:r>
            <a:r>
              <a:rPr lang="en-GB" dirty="0" smtClean="0"/>
              <a:t>lower confidence</a:t>
            </a:r>
            <a:endParaRPr lang="en-GB" dirty="0" smtClean="0"/>
          </a:p>
          <a:p>
            <a:endParaRPr lang="en-GB" dirty="0" smtClean="0"/>
          </a:p>
          <a:p>
            <a:r>
              <a:rPr lang="en-GB" dirty="0" smtClean="0"/>
              <a:t>Important </a:t>
            </a:r>
            <a:r>
              <a:rPr lang="en-GB" dirty="0"/>
              <a:t>tool in the right situation</a:t>
            </a:r>
          </a:p>
          <a:p>
            <a:r>
              <a:rPr lang="en-GB" dirty="0" smtClean="0"/>
              <a:t>Useful </a:t>
            </a:r>
            <a:r>
              <a:rPr lang="en-GB" dirty="0" smtClean="0"/>
              <a:t>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26</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Pro-tip: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Pro-tip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that compliment</a:t>
            </a:r>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Pro-tip</a:t>
            </a:r>
            <a:r>
              <a:rPr lang="en-AU" dirty="0" smtClean="0"/>
              <a:t>: 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Object Mother &amp; Test Data Builder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3566316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a:t>Only mock external </a:t>
            </a:r>
            <a:r>
              <a:rPr lang="en-AU" dirty="0" smtClean="0"/>
              <a:t>dependencies</a:t>
            </a:r>
          </a:p>
          <a:p>
            <a:r>
              <a:rPr lang="en-AU" dirty="0" smtClean="0"/>
              <a:t>Avoids implementation details</a:t>
            </a:r>
            <a:endParaRPr lang="en-AU" dirty="0"/>
          </a:p>
          <a:p>
            <a:r>
              <a:rPr lang="en-AU" dirty="0"/>
              <a:t>Hand-rolled mocks </a:t>
            </a:r>
            <a:r>
              <a:rPr lang="en-AU" dirty="0" smtClean="0"/>
              <a:t>– make mocking painful</a:t>
            </a:r>
          </a:p>
          <a:p>
            <a:pPr lvl="1"/>
            <a:r>
              <a:rPr lang="en-AU" dirty="0" smtClean="0"/>
              <a:t>Allow </a:t>
            </a:r>
            <a:r>
              <a:rPr lang="en-AU" dirty="0"/>
              <a:t>behaviour to be </a:t>
            </a:r>
            <a:r>
              <a:rPr lang="en-AU" dirty="0" smtClean="0"/>
              <a:t>codified</a:t>
            </a:r>
          </a:p>
          <a:p>
            <a:endParaRPr lang="en-AU" dirty="0"/>
          </a:p>
          <a:p>
            <a:r>
              <a:rPr lang="en-AU" i="1" dirty="0" smtClean="0"/>
              <a:t>Pro-tip</a:t>
            </a:r>
            <a:r>
              <a:rPr lang="en-AU" dirty="0" smtClean="0"/>
              <a:t>: 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1130</TotalTime>
  <Words>2147</Words>
  <Application>Microsoft Office PowerPoint</Application>
  <PresentationFormat>Custom</PresentationFormat>
  <Paragraphs>335</Paragraphs>
  <Slides>38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Usual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Approval Tests</vt:lpstr>
      <vt:lpstr>Object Mother / Test Data Builder</vt:lpstr>
      <vt:lpstr>Demo Object Mother &amp; Test Data Builder example</vt:lpstr>
      <vt:lpstr>Avoiding mocks / Hand-rolling</vt:lpstr>
      <vt:lpstr>Demo Hand-rolled mock example</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141</cp:revision>
  <dcterms:created xsi:type="dcterms:W3CDTF">2015-05-04T07:51:09Z</dcterms:created>
  <dcterms:modified xsi:type="dcterms:W3CDTF">2015-05-25T16:33:28Z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